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72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7B19-DA95-45C7-98A4-0AA38B670922}" type="datetimeFigureOut">
              <a:rPr lang="en-ZA" smtClean="0"/>
              <a:t>2020/03/31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4B4A-5831-4A74-A279-CD65E01B6E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78196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7B19-DA95-45C7-98A4-0AA38B670922}" type="datetimeFigureOut">
              <a:rPr lang="en-ZA" smtClean="0"/>
              <a:t>2020/03/31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4B4A-5831-4A74-A279-CD65E01B6E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917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6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6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7B19-DA95-45C7-98A4-0AA38B670922}" type="datetimeFigureOut">
              <a:rPr lang="en-ZA" smtClean="0"/>
              <a:t>2020/03/31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4B4A-5831-4A74-A279-CD65E01B6E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3174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7B19-DA95-45C7-98A4-0AA38B670922}" type="datetimeFigureOut">
              <a:rPr lang="en-ZA" smtClean="0"/>
              <a:t>2020/03/31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4B4A-5831-4A74-A279-CD65E01B6E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3661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2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7B19-DA95-45C7-98A4-0AA38B670922}" type="datetimeFigureOut">
              <a:rPr lang="en-ZA" smtClean="0"/>
              <a:t>2020/03/31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4B4A-5831-4A74-A279-CD65E01B6E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380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7B19-DA95-45C7-98A4-0AA38B670922}" type="datetimeFigureOut">
              <a:rPr lang="en-ZA" smtClean="0"/>
              <a:t>2020/03/31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4B4A-5831-4A74-A279-CD65E01B6E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28982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7B19-DA95-45C7-98A4-0AA38B670922}" type="datetimeFigureOut">
              <a:rPr lang="en-ZA" smtClean="0"/>
              <a:t>2020/03/31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4B4A-5831-4A74-A279-CD65E01B6E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34495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7B19-DA95-45C7-98A4-0AA38B670922}" type="datetimeFigureOut">
              <a:rPr lang="en-ZA" smtClean="0"/>
              <a:t>2020/03/31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4B4A-5831-4A74-A279-CD65E01B6E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201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7B19-DA95-45C7-98A4-0AA38B670922}" type="datetimeFigureOut">
              <a:rPr lang="en-ZA" smtClean="0"/>
              <a:t>2020/03/31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4B4A-5831-4A74-A279-CD65E01B6E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79498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7B19-DA95-45C7-98A4-0AA38B670922}" type="datetimeFigureOut">
              <a:rPr lang="en-ZA" smtClean="0"/>
              <a:t>2020/03/31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4B4A-5831-4A74-A279-CD65E01B6E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6598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7B19-DA95-45C7-98A4-0AA38B670922}" type="datetimeFigureOut">
              <a:rPr lang="en-ZA" smtClean="0"/>
              <a:t>2020/03/31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4B4A-5831-4A74-A279-CD65E01B6E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71665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7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D7B19-DA95-45C7-98A4-0AA38B670922}" type="datetimeFigureOut">
              <a:rPr lang="en-ZA" smtClean="0"/>
              <a:t>2020/03/31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7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7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44B4A-5831-4A74-A279-CD65E01B6E9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4329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ZA" sz="4000" b="1" dirty="0" smtClean="0">
                <a:latin typeface="Cambria" pitchFamily="18" charset="0"/>
                <a:ea typeface="Cambria" pitchFamily="18" charset="0"/>
              </a:rPr>
              <a:t>Logarithms</a:t>
            </a:r>
            <a:endParaRPr lang="en-ZA" sz="4000" dirty="0">
              <a:latin typeface="Cambria" pitchFamily="18" charset="0"/>
              <a:ea typeface="Cambr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/>
                  <a:t> </a:t>
                </a:r>
                <a:endParaRPr lang="en-ZA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/>
                  <a:t> </a:t>
                </a:r>
                <a:endParaRPr lang="en-ZA" dirty="0"/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p>
                        </m:sSup>
                      </m:e>
                    </m:d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2"/>
                <a:stretch>
                  <a:fillRect l="-211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ZA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ZA" dirty="0" smtClean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ZA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</m:oMath>
                </a14:m>
                <a:r>
                  <a:rPr lang="en-ZA" dirty="0" smtClean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𝑏𝑙𝑜𝑔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ZA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p>
                        </m:sSup>
                      </m:e>
                    </m:d>
                  </m:oMath>
                </a14:m>
                <a:r>
                  <a:rPr lang="en-ZA" dirty="0" smtClean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0522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ZA" sz="3600" dirty="0" smtClean="0">
                <a:latin typeface="Cambria" pitchFamily="18" charset="0"/>
                <a:ea typeface="Cambria" pitchFamily="18" charset="0"/>
              </a:rPr>
              <a:t>Expanding the Logs</a:t>
            </a:r>
            <a:endParaRPr lang="en-ZA" sz="3600" dirty="0">
              <a:latin typeface="Cambria" pitchFamily="18" charset="0"/>
              <a:ea typeface="Cambria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begChr m:val="["/>
                        <m:endChr m:val="]"/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4000" i="1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ZA" sz="40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ZA" sz="40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ZA" sz="4000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4000" dirty="0"/>
                  <a:t> </a:t>
                </a:r>
                <a:endParaRPr lang="en-ZA" sz="4000" dirty="0"/>
              </a:p>
              <a:p>
                <a:pPr marL="0" indent="0">
                  <a:buNone/>
                </a:pP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ZA" sz="4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d>
                      <m:dPr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sz="4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rad>
                      <m:radPr>
                        <m:degHide m:val="on"/>
                        <m:ctrlPr>
                          <a:rPr lang="en-ZA" sz="40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ZA" sz="40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4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sz="4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ZA" sz="4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f>
                              <m:fPr>
                                <m:ctrlPr>
                                  <a:rPr lang="en-ZA" sz="40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e>
                    </m:d>
                  </m:oMath>
                </a14:m>
                <a:r>
                  <a:rPr lang="en-US" sz="4000" dirty="0"/>
                  <a:t> </a:t>
                </a:r>
                <a:endParaRPr lang="en-ZA" sz="40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4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sz="40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ZA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4000" dirty="0"/>
                  <a:t> </a:t>
                </a:r>
                <a:endParaRPr lang="en-ZA" sz="4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593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413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296143" y="932007"/>
                <a:ext cx="8572501" cy="5073938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begChr m:val="["/>
                        <m:endChr m:val="]"/>
                        <m:ctrlPr>
                          <a:rPr lang="en-ZA" sz="36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3600" i="1"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ctrlPr>
                                  <a:rPr lang="en-ZA" sz="3600" i="1">
                                    <a:latin typeface="Cambria Math"/>
                                  </a:rPr>
                                </m:ctrlPr>
                              </m:radPr>
                              <m:deg>
                                <m:r>
                                  <a:rPr lang="en-ZA" sz="36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g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rad>
                            <m:sSup>
                              <m:sSupPr>
                                <m:ctrlPr>
                                  <a:rPr lang="en-ZA" sz="36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ZA" sz="36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p>
                                      <m:sSupPr>
                                        <m:ctrlPr>
                                          <a:rPr lang="en-ZA" sz="3600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p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ZA" sz="36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600" dirty="0"/>
                  <a:t> </a:t>
                </a:r>
                <a:endParaRPr lang="en-ZA" sz="36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𝑙𝑜𝑔</m:t>
                    </m:r>
                    <m:rad>
                      <m:radPr>
                        <m:ctrlPr>
                          <a:rPr lang="en-ZA" sz="3600" i="1">
                            <a:latin typeface="Cambria Math"/>
                          </a:rPr>
                        </m:ctrlPr>
                      </m:radPr>
                      <m:deg>
                        <m:r>
                          <a:rPr lang="en-ZA" sz="36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sz="36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36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36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ZA" sz="36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36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ZA" sz="36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3600" dirty="0"/>
                  <a:t> </a:t>
                </a:r>
                <a:endParaRPr lang="en-ZA" sz="36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36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36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en-ZA" sz="36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en-US" sz="36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36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36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ZA" sz="36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36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ZA" sz="36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en-ZA" sz="3600" dirty="0" smtClean="0"/>
                  <a:t> </a:t>
                </a:r>
                <a:endParaRPr lang="en-ZA" sz="36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36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600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36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ZA" sz="36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36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36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ZA" sz="36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en-ZA" sz="3600" dirty="0" smtClean="0"/>
                  <a:t> </a:t>
                </a:r>
                <a:endParaRPr lang="en-ZA" sz="36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296143" y="932007"/>
                <a:ext cx="8572501" cy="5073938"/>
              </a:xfrm>
              <a:blipFill rotWithShape="1">
                <a:blip r:embed="rId2"/>
                <a:stretch>
                  <a:fillRect r="-996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5633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27314" y="374073"/>
                <a:ext cx="7886700" cy="5943600"/>
              </a:xfrm>
            </p:spPr>
            <p:txBody>
              <a:bodyPr>
                <a:noAutofit/>
              </a:bodyPr>
              <a:lstStyle/>
              <a:p>
                <a:r>
                  <a:rPr lang="en-ZA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begChr m:val="["/>
                        <m:endChr m:val="]"/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ctrlPr>
                                  <a:rPr lang="en-ZA" sz="2800" i="1">
                                    <a:latin typeface="Cambria Math"/>
                                  </a:rPr>
                                </m:ctrlPr>
                              </m:radPr>
                              <m:deg>
                                <m:r>
                                  <a:rPr lang="en-ZA" sz="28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g>
                              <m:e>
                                <m:sSup>
                                  <m:sSupPr>
                                    <m:ctrlPr>
                                      <a:rPr lang="en-ZA" sz="28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  <m:sSup>
                              <m:sSupPr>
                                <m:ctrlPr>
                                  <a:rPr lang="en-ZA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ZA" sz="28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sSup>
                              <m:sSupPr>
                                <m:ctrlPr>
                                  <a:rPr lang="en-ZA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endParaRPr lang="en-ZA" sz="2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ad>
                      <m:radPr>
                        <m:ctrlPr>
                          <a:rPr lang="en-ZA" sz="2800" i="1">
                            <a:latin typeface="Cambria Math"/>
                          </a:rPr>
                        </m:ctrlPr>
                      </m:radPr>
                      <m:deg>
                        <m:r>
                          <a:rPr lang="en-ZA" sz="28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28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𝑧</m:t>
                        </m:r>
                        <m:sSup>
                          <m:sSup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28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𝑙𝑜𝑔</m:t>
                        </m:r>
                        <m:d>
                          <m:d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𝑙𝑜𝑔</m:t>
                        </m:r>
                        <m:d>
                          <m:d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ZA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e>
                    </m:d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en-ZA" sz="2800" dirty="0" smtClean="0"/>
                  <a:t> </a:t>
                </a:r>
                <a:endParaRPr lang="en-ZA" sz="2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−3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ZA" sz="2800" dirty="0" smtClean="0"/>
                  <a:t> </a:t>
                </a:r>
                <a:endParaRPr lang="en-ZA" sz="2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27314" y="374073"/>
                <a:ext cx="7886700" cy="5943600"/>
              </a:xfrm>
              <a:blipFill rotWithShape="1">
                <a:blip r:embed="rId2"/>
                <a:stretch>
                  <a:fillRect l="-1392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7803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ZA" sz="4000" dirty="0" smtClean="0">
                <a:latin typeface="Cambria" pitchFamily="18" charset="0"/>
                <a:ea typeface="Cambria" pitchFamily="18" charset="0"/>
              </a:rPr>
              <a:t>Re writing a term as single log</a:t>
            </a:r>
            <a:endParaRPr lang="en-ZA" sz="4000" dirty="0">
              <a:latin typeface="Cambria" pitchFamily="18" charset="0"/>
              <a:ea typeface="Cambria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4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sz="40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ZA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ZA" sz="4000" dirty="0">
                  <a:latin typeface="Cambria" pitchFamily="18" charset="0"/>
                  <a:ea typeface="Cambria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40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40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sz="4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40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40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en-ZA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000" dirty="0">
                    <a:latin typeface="Cambria" pitchFamily="18" charset="0"/>
                    <a:ea typeface="Cambria" pitchFamily="18" charset="0"/>
                  </a:rPr>
                  <a:t> </a:t>
                </a:r>
                <a:endParaRPr lang="en-ZA" sz="4000" dirty="0">
                  <a:latin typeface="Cambria" pitchFamily="18" charset="0"/>
                  <a:ea typeface="Cambria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sz="4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rad>
                      <m:radPr>
                        <m:degHide m:val="on"/>
                        <m:ctrlPr>
                          <a:rPr lang="en-ZA" sz="40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US" sz="4000" dirty="0">
                    <a:latin typeface="Cambria" pitchFamily="18" charset="0"/>
                    <a:ea typeface="Cambria" pitchFamily="18" charset="0"/>
                  </a:rPr>
                  <a:t> </a:t>
                </a:r>
                <a:endParaRPr lang="en-ZA" sz="4000" dirty="0">
                  <a:latin typeface="Cambria" pitchFamily="18" charset="0"/>
                  <a:ea typeface="Cambria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begChr m:val="["/>
                        <m:endChr m:val="]"/>
                        <m:ctrlPr>
                          <a:rPr lang="en-ZA" sz="40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4000" i="1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ZA" sz="40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ZA" sz="40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ZA" sz="4000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40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4000" dirty="0">
                    <a:latin typeface="Cambria" pitchFamily="18" charset="0"/>
                    <a:ea typeface="Cambria" pitchFamily="18" charset="0"/>
                  </a:rPr>
                  <a:t> </a:t>
                </a:r>
                <a:endParaRPr lang="en-ZA" sz="4000" dirty="0">
                  <a:latin typeface="Cambria" pitchFamily="18" charset="0"/>
                  <a:ea typeface="Cambria" pitchFamily="18" charset="0"/>
                </a:endParaRPr>
              </a:p>
              <a:p>
                <a:endParaRPr lang="en-ZA" dirty="0">
                  <a:latin typeface="Cambria" pitchFamily="18" charset="0"/>
                  <a:ea typeface="Cambria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b="-3639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4970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794904" y="661844"/>
                <a:ext cx="8011391" cy="578052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Z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𝑙𝑜𝑔</m:t>
                        </m:r>
                        <m:d>
                          <m:dPr>
                            <m:ctrlPr>
                              <a:rPr lang="en-ZA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𝑙𝑜𝑔</m:t>
                        </m:r>
                        <m:d>
                          <m:dPr>
                            <m:ctrlPr>
                              <a:rPr lang="en-ZA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  <m:d>
                          <m:dPr>
                            <m:ctrlPr>
                              <a:rPr lang="en-ZA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begChr m:val="["/>
                        <m:endChr m:val="]"/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i="1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ZA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ZA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d>
                              <m:dPr>
                                <m:ctrlPr>
                                  <a:rPr lang="en-ZA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den>
                        </m:f>
                      </m:e>
                    </m:d>
                  </m:oMath>
                </a14:m>
                <a:r>
                  <a:rPr lang="en-US" dirty="0"/>
                  <a:t> </a:t>
                </a:r>
                <a:endParaRPr lang="en-ZA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794904" y="661844"/>
                <a:ext cx="8011391" cy="5780520"/>
              </a:xfrm>
              <a:blipFill rotWithShape="1">
                <a:blip r:embed="rId2"/>
                <a:stretch>
                  <a:fillRect t="-1266" r="-1445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9920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888423" y="519545"/>
                <a:ext cx="7886700" cy="586523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ZA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−3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ZA" sz="2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28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28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sSup>
                      <m:sSupPr>
                        <m:ctrlPr>
                          <a:rPr lang="en-ZA" sz="28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𝑙𝑜𝑔</m:t>
                        </m:r>
                        <m:d>
                          <m:d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𝑙𝑜𝑔</m:t>
                        </m:r>
                        <m:d>
                          <m:d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ZA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  <m:r>
                          <a:rPr lang="en-US" sz="280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ad>
                          <m:rad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a:rPr lang="en-ZA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sSup>
                          <m:sSup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sz="28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𝑧</m:t>
                        </m:r>
                        <m:sSup>
                          <m:sSup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begChr m:val="["/>
                        <m:endChr m:val="]"/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ctrlPr>
                                  <a:rPr lang="en-ZA" sz="2800" i="1">
                                    <a:latin typeface="Cambria Math"/>
                                  </a:rPr>
                                </m:ctrlPr>
                              </m:radPr>
                              <m:deg>
                                <m:r>
                                  <a:rPr lang="en-ZA" sz="28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g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rad>
                            <m:sSup>
                              <m:sSupPr>
                                <m:ctrlPr>
                                  <a:rPr lang="en-ZA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ZA" sz="28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sSup>
                              <m:sSupPr>
                                <m:ctrlPr>
                                  <a:rPr lang="en-ZA" sz="28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888423" y="519545"/>
                <a:ext cx="7886700" cy="586523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485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794905" y="498764"/>
                <a:ext cx="7886700" cy="6151418"/>
              </a:xfrm>
            </p:spPr>
            <p:txBody>
              <a:bodyPr>
                <a:no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:endParaRPr lang="en-US" sz="28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2800" i="1" dirty="0">
                  <a:latin typeface="Cambria Math" panose="02040503050406030204" pitchFamily="18" charset="0"/>
                </a:endParaRP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=0.3010</m:t>
                    </m:r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9=0.9542</m:t>
                    </m:r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sSup>
                      <m:sSupPr>
                        <m:ctrlPr>
                          <a:rPr lang="en-ZA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3=0.9542</m:t>
                    </m:r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3=0.3010+0.4771=0.7781</m:t>
                    </m:r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2+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3=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2×3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6=0.7782</m:t>
                    </m:r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9−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3=0.9542−0.4771=0.4771</m:t>
                    </m:r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9−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3=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ctrlPr>
                          <a:rPr lang="en-ZA" sz="28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ZA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3=0.4771</m:t>
                    </m:r>
                  </m:oMath>
                </a14:m>
                <a:r>
                  <a:rPr lang="en-US" sz="2800" dirty="0"/>
                  <a:t> </a:t>
                </a:r>
                <a:endParaRPr lang="en-ZA" sz="2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794905" y="498764"/>
                <a:ext cx="7886700" cy="6151418"/>
              </a:xfrm>
              <a:blipFill rotWithShape="1">
                <a:blip r:embed="rId2"/>
                <a:stretch>
                  <a:fillRect l="-1546" t="-99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30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767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Logarithms</vt:lpstr>
      <vt:lpstr>Expanding the Logs</vt:lpstr>
      <vt:lpstr>PowerPoint Presentation</vt:lpstr>
      <vt:lpstr>PowerPoint Presentation</vt:lpstr>
      <vt:lpstr>Re writing a term as single log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Girmay</dc:creator>
  <cp:lastModifiedBy>Elizabeth Girmay</cp:lastModifiedBy>
  <cp:revision>14</cp:revision>
  <dcterms:created xsi:type="dcterms:W3CDTF">2020-03-31T09:34:28Z</dcterms:created>
  <dcterms:modified xsi:type="dcterms:W3CDTF">2020-03-31T09:54:49Z</dcterms:modified>
</cp:coreProperties>
</file>